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9" r:id="rId3"/>
    <p:sldId id="308" r:id="rId4"/>
    <p:sldId id="305" r:id="rId5"/>
    <p:sldId id="307" r:id="rId6"/>
    <p:sldId id="309" r:id="rId7"/>
    <p:sldId id="306" r:id="rId8"/>
    <p:sldId id="310" r:id="rId9"/>
    <p:sldId id="312" r:id="rId10"/>
    <p:sldId id="311" r:id="rId11"/>
    <p:sldId id="315" r:id="rId12"/>
    <p:sldId id="313" r:id="rId13"/>
    <p:sldId id="314" r:id="rId14"/>
    <p:sldId id="316" r:id="rId15"/>
    <p:sldId id="317" r:id="rId16"/>
    <p:sldId id="319" r:id="rId17"/>
    <p:sldId id="318" r:id="rId18"/>
    <p:sldId id="320" r:id="rId19"/>
    <p:sldId id="321" r:id="rId20"/>
    <p:sldId id="323" r:id="rId21"/>
    <p:sldId id="322" r:id="rId22"/>
    <p:sldId id="324" r:id="rId23"/>
    <p:sldId id="325" r:id="rId24"/>
    <p:sldId id="32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4E"/>
    <a:srgbClr val="323232"/>
    <a:srgbClr val="8200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445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5650C-71D8-4AB2-B97F-92011CDB3EA6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F3A5D-FC46-4E85-B854-CFF653DE8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874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7AA6D-F3E7-4DFC-A75D-89E7E9C63153}" type="datetimeFigureOut">
              <a:rPr lang="en-US" smtClean="0"/>
              <a:pPr/>
              <a:t>10/28/2011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24B4D-B1A1-4254-A9E0-652582DB1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813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24B4D-B1A1-4254-A9E0-652582DB16B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295400" y="3581400"/>
            <a:ext cx="6172200" cy="10668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90600" y="2667000"/>
            <a:ext cx="7239000" cy="10668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 descr="D:\FileSharing\MECLABS Marketing 2\Branding (new)\FINAL FINAL LOGOS\meclab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4572000" cy="10849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295400" y="3581400"/>
            <a:ext cx="6172200" cy="10668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90600" y="2667000"/>
            <a:ext cx="7239000" cy="1066800"/>
          </a:xfrm>
          <a:prstGeom prst="rect">
            <a:avLst/>
          </a:prstGeom>
        </p:spPr>
        <p:txBody>
          <a:bodyPr/>
          <a:lstStyle>
            <a:lvl1pPr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D:\FileSharing\MECLABS Marketing 2\Branding (new)\FINAL FINAL LOGOS\mecconv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4419600" cy="11902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1BC072-FF0A-4432-B1F0-27FC5F8D4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3505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4" descr="D:\FileSharing\MECLABS Marketing 2\Branding (new)\FINAL FINAL LOGOS\meclabs reverse no ta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48400"/>
            <a:ext cx="2346468" cy="452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419600"/>
          </a:xfrm>
          <a:prstGeom prst="rect">
            <a:avLst/>
          </a:prstGeom>
        </p:spPr>
        <p:txBody>
          <a:bodyPr/>
          <a:lstStyle>
            <a:lvl1pPr marL="182880" indent="-182880">
              <a:buSzPct val="80000"/>
              <a:buFont typeface="Arial" pitchFamily="34" charset="0"/>
              <a:buChar char="•"/>
              <a:defRPr sz="2000"/>
            </a:lvl1pPr>
            <a:lvl2pPr marL="457200" indent="-91440">
              <a:buFont typeface="Arial" pitchFamily="34" charset="0"/>
              <a:buChar char="•"/>
              <a:defRPr sz="1600"/>
            </a:lvl2pPr>
            <a:lvl3pPr marL="914400" indent="-91440">
              <a:buFont typeface="Arial" pitchFamily="34" charset="0"/>
              <a:buChar char="•"/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419600"/>
          </a:xfrm>
          <a:prstGeom prst="rect">
            <a:avLst/>
          </a:prstGeom>
        </p:spPr>
        <p:txBody>
          <a:bodyPr/>
          <a:lstStyle>
            <a:lvl1pPr marL="182880" indent="-182880">
              <a:buSzPct val="80000"/>
              <a:buFont typeface="Arial" pitchFamily="34" charset="0"/>
              <a:buChar char="•"/>
              <a:defRPr sz="2000"/>
            </a:lvl1pPr>
            <a:lvl2pPr marL="457200" indent="-91440">
              <a:buFont typeface="Arial" pitchFamily="34" charset="0"/>
              <a:buChar char="•"/>
              <a:defRPr sz="1600"/>
            </a:lvl2pPr>
            <a:lvl3pPr marL="914400" indent="-91440">
              <a:buFont typeface="Arial" pitchFamily="34" charset="0"/>
              <a:buChar char="•"/>
              <a:defRPr sz="1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1BC072-FF0A-4432-B1F0-27FC5F8D4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4" descr="D:\FileSharing\MECLABS Marketing 2\Branding (new)\FINAL FINAL LOGOS\meclabs reverse no ta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48400"/>
            <a:ext cx="2346468" cy="452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95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1935162"/>
            <a:ext cx="4040188" cy="3844925"/>
          </a:xfrm>
          <a:prstGeom prst="rect">
            <a:avLst/>
          </a:prstGeom>
        </p:spPr>
        <p:txBody>
          <a:bodyPr/>
          <a:lstStyle>
            <a:lvl1pPr marL="182880" indent="-182880">
              <a:buSzPct val="80000"/>
              <a:buFont typeface="Arial" pitchFamily="34" charset="0"/>
              <a:buChar char="•"/>
              <a:defRPr sz="2000"/>
            </a:lvl1pPr>
            <a:lvl2pPr marL="457200" indent="-91440">
              <a:buFont typeface="Arial" pitchFamily="34" charset="0"/>
              <a:buChar char="•"/>
              <a:defRPr sz="1600"/>
            </a:lvl2pPr>
            <a:lvl3pPr marL="914400" indent="-91440">
              <a:buFont typeface="Arial" pitchFamily="34" charset="0"/>
              <a:buChar char="•"/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3844925"/>
          </a:xfrm>
          <a:prstGeom prst="rect">
            <a:avLst/>
          </a:prstGeom>
        </p:spPr>
        <p:txBody>
          <a:bodyPr/>
          <a:lstStyle>
            <a:lvl1pPr marL="182880" indent="-182880">
              <a:buSzPct val="80000"/>
              <a:buFont typeface="Arial" pitchFamily="34" charset="0"/>
              <a:buChar char="•"/>
              <a:defRPr sz="2000"/>
            </a:lvl1pPr>
            <a:lvl2pPr marL="457200" indent="-91440">
              <a:buFont typeface="Arial" pitchFamily="34" charset="0"/>
              <a:buChar char="•"/>
              <a:defRPr sz="1600"/>
            </a:lvl2pPr>
            <a:lvl3pPr marL="914400" indent="-91440">
              <a:buFont typeface="Arial" pitchFamily="34" charset="0"/>
              <a:buChar char="•"/>
              <a:defRPr sz="12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1BC072-FF0A-4432-B1F0-27FC5F8D4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4" descr="D:\FileSharing\MECLABS Marketing 2\Branding (new)\FINAL FINAL LOGOS\meclabs reverse no ta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48400"/>
            <a:ext cx="2346468" cy="452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3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3528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3779838"/>
            <a:ext cx="8229600" cy="792162"/>
          </a:xfrm>
          <a:prstGeom prst="rect">
            <a:avLst/>
          </a:prstGeom>
        </p:spPr>
        <p:txBody>
          <a:bodyPr anchor="ctr"/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4" descr="D:\FileSharing\MECLABS Marketing 2\Branding (new)\FINAL FINAL LOGOS\meclabs reverse no ta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48400"/>
            <a:ext cx="2346468" cy="452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46750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Arial" pitchFamily="34" charset="0"/>
              <a:buChar char="•"/>
              <a:defRPr sz="3200"/>
            </a:lvl1pPr>
            <a:lvl2pPr>
              <a:buFont typeface="Arial" pitchFamily="34" charset="0"/>
              <a:buChar char="•"/>
              <a:defRPr sz="2800"/>
            </a:lvl2pPr>
            <a:lvl3pPr>
              <a:buFont typeface="Arial" pitchFamily="34" charset="0"/>
              <a:buChar char="•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8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71500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1BC072-FF0A-4432-B1F0-27FC5F8D4C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4" descr="D:\FileSharing\MECLABS Marketing 2\Branding (new)\FINAL FINAL LOGOS\meclabs reverse no tag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248400"/>
            <a:ext cx="2346468" cy="452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571500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A1BC072-FF0A-4432-B1F0-27FC5F8D4C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Provided for </a:t>
            </a:r>
            <a:r>
              <a:rPr lang="en-US" i="1" dirty="0" smtClean="0"/>
              <a:t>Conversion Group</a:t>
            </a:r>
            <a:endParaRPr lang="en-US" dirty="0" smtClean="0"/>
          </a:p>
          <a:p>
            <a:r>
              <a:rPr lang="en-US" dirty="0" smtClean="0"/>
              <a:t>August 19, 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Safari.com Homework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8" y="1295400"/>
            <a:ext cx="38862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Beyond conversion, we have had an internal debate about how up front to be about ourselves being an affiliate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Do we convey ourselves as a “service” or “partner” of Ziara (full disclosure)?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Or do we design pages that make us appear as though we sell the vacations?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Either way, another goal is for visitors not to perceive us as just capturing their information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Partnership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82" y="1143000"/>
            <a:ext cx="451911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3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8" y="1295400"/>
            <a:ext cx="38862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We would like to focus on our home page for most testing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This is the most prominent page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We think it needs a lot of work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We get most ad revenue from it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Partnership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682" y="1143000"/>
            <a:ext cx="451911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632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53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9569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Visits – 67,000/month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Pageviews – 254,000/month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New/Returning – 92/8%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Bounce rate – 62%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90% organic traffic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Keywords: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African safari (trips/tours)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safari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Kenyan safari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391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4038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Top content: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Index – 14,000/month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9,000/month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– 10k/month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Zanzibar – 5k/month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in 1 week – 12k/month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&amp;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11k/month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Contact and other safari pages account for the rest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440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4038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Top landing pages: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Index – 11,000/month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4,000/month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– 5k/month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Zanzibar – 1k/month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in 1 week – 9k/month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&amp;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7k/month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Blog and other safari pages account for the rest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26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4038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Top page views: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Index – 32,000/month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20,000/month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– 19k/month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Zanzibar – 14k/month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in 1 week – 47k/month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&amp; Kenya – 36k/month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Blog and other safari pages account for the rest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0870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4038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Top Conversion Pages: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&amp;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1.6%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Best of Tanzania – 3.6%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/>
              <a:t>Masai Mara &amp; Lake </a:t>
            </a:r>
            <a:r>
              <a:rPr lang="en-US" dirty="0" smtClean="0"/>
              <a:t>Nakuru</a:t>
            </a:r>
            <a:r>
              <a:rPr lang="en-US" dirty="0"/>
              <a:t> </a:t>
            </a:r>
            <a:r>
              <a:rPr lang="en-US" dirty="0" smtClean="0"/>
              <a:t>– 2%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Contact – 0.4%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Total site conversion – 0.9%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5571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4038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Navigation Summary from home: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Rotating trip – 38%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Search box –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9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%</a:t>
            </a: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Kenya – 7%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– 6%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Zanzibar – 4%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Below the fold vacations – 20% 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Tanzania Safaris (footer) – 3%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0526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657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Navigation Summary from Kenya in one week page: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28% - contact 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18% - Search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17% - home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11% - Kenya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10% - Tanzania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4% - Zanzibar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2% - Blog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4910201" cy="50768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865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219200"/>
            <a:ext cx="8229600" cy="3505200"/>
          </a:xfrm>
        </p:spPr>
        <p:txBody>
          <a:bodyPr/>
          <a:lstStyle/>
          <a:p>
            <a:pPr marL="571500" indent="-571500" eaLnBrk="0" hangingPunct="0">
              <a:spcAft>
                <a:spcPts val="600"/>
              </a:spcAft>
              <a:buFont typeface="Arial" pitchFamily="34" charset="0"/>
              <a:buAutoNum type="romanUcPeriod"/>
            </a:pPr>
            <a:r>
              <a:rPr lang="en-US" dirty="0" smtClean="0">
                <a:latin typeface="Calibri" pitchFamily="34" charset="0"/>
              </a:rPr>
              <a:t>Who we are</a:t>
            </a:r>
          </a:p>
          <a:p>
            <a:pPr marL="571500" indent="-571500" eaLnBrk="0" hangingPunct="0">
              <a:spcAft>
                <a:spcPts val="600"/>
              </a:spcAft>
              <a:buFont typeface="Arial" pitchFamily="34" charset="0"/>
              <a:buAutoNum type="romanUcPeriod"/>
            </a:pPr>
            <a:r>
              <a:rPr lang="en-US" dirty="0" smtClean="0">
                <a:latin typeface="Calibri" pitchFamily="34" charset="0"/>
              </a:rPr>
              <a:t>Our Customers</a:t>
            </a:r>
          </a:p>
          <a:p>
            <a:pPr marL="571500" indent="-571500" eaLnBrk="0" hangingPunct="0">
              <a:spcAft>
                <a:spcPts val="600"/>
              </a:spcAft>
              <a:buFont typeface="Arial" pitchFamily="34" charset="0"/>
              <a:buAutoNum type="romanUcPeriod"/>
            </a:pPr>
            <a:r>
              <a:rPr lang="en-US" dirty="0" smtClean="0">
                <a:latin typeface="Calibri" pitchFamily="34" charset="0"/>
              </a:rPr>
              <a:t>Goals of partnership</a:t>
            </a:r>
          </a:p>
          <a:p>
            <a:pPr marL="571500" indent="-571500" eaLnBrk="0" hangingPunct="0">
              <a:spcAft>
                <a:spcPts val="600"/>
              </a:spcAft>
              <a:buFont typeface="Arial" pitchFamily="34" charset="0"/>
              <a:buAutoNum type="romanUcPeriod"/>
            </a:pPr>
            <a:r>
              <a:rPr lang="en-US" dirty="0" smtClean="0">
                <a:latin typeface="Calibri" pitchFamily="34" charset="0"/>
              </a:rPr>
              <a:t>Current analytics</a:t>
            </a:r>
          </a:p>
          <a:p>
            <a:pPr marL="571500" indent="-571500" eaLnBrk="0" hangingPunct="0">
              <a:spcAft>
                <a:spcPts val="600"/>
              </a:spcAft>
              <a:buFont typeface="Arial" pitchFamily="34" charset="0"/>
              <a:buAutoNum type="romanUcPeriod"/>
            </a:pPr>
            <a:r>
              <a:rPr lang="en-US" dirty="0" smtClean="0">
                <a:latin typeface="Calibri" pitchFamily="34" charset="0"/>
              </a:rPr>
              <a:t>Task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807075"/>
            <a:ext cx="2133600" cy="365125"/>
          </a:xfrm>
        </p:spPr>
        <p:txBody>
          <a:bodyPr/>
          <a:lstStyle/>
          <a:p>
            <a:fld id="{3A1BC072-FF0A-4432-B1F0-27FC5F8D4C2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657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Event Tracking: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Clicks on an image – 496,000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Form funnel (cumulative):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Name – 1,300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Email – 1,000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# of adults - 900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# of children - 850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Continued next page…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73337"/>
            <a:ext cx="1516092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1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657601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Event Tracking: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Form funnel (cumulative):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Travel date – 250 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Comments – 140 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Captcha – 850 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Submit – 603 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 smtClean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Analytics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277" y="1295400"/>
            <a:ext cx="4442523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73337"/>
            <a:ext cx="1516092" cy="314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40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124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9569" cy="35052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Determine 6 tests draft test plan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For example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Test 1-2: Page a</a:t>
            </a:r>
          </a:p>
          <a:p>
            <a:pPr lvl="2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Possible test variables include:</a:t>
            </a:r>
          </a:p>
          <a:p>
            <a:pPr lvl="3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Xxxx</a:t>
            </a: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lvl="3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Yyyy,</a:t>
            </a:r>
          </a:p>
          <a:p>
            <a:pPr lvl="3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Zzzz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Test 3-4: Page b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ea typeface="MS Gothic"/>
              <a:cs typeface="MS Gothic"/>
            </a:endParaRP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4707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9569" cy="3505200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Create 2 wireframes for first test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Best practices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Radical (complete categorical shift)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 startAt="2"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Include rationale behind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treatments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Research question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What you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intend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to learn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Overall page strategy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863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657600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We are an affiliate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website generating leads for </a:t>
            </a: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ziarasafaris.com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We don’t sell vacations, but instead get paid for each lead we generate for Ziara Safaris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We get paid more for leads that turn into sales 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We sell ads on our website, which accounts for 10% of our revenue</a:t>
            </a: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657600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Most of the trips we sell have the following: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Private safaris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Custom itineraries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Quality safari vehicles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Expert staff and tour guides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Come with full meals and board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Reviews from trip advisor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7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965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9569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Our target audience are </a:t>
            </a:r>
            <a:r>
              <a:rPr lang="en-US" dirty="0" smtClean="0"/>
              <a:t>people </a:t>
            </a:r>
            <a:r>
              <a:rPr lang="en-US" dirty="0"/>
              <a:t>searching for safaris and travel information about Africa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Prices range from $2,000-$6,000 per person</a:t>
            </a:r>
            <a:endParaRPr lang="en-GB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Through surveys, we know they: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Like scrolling through images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Prefer full trip details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Have done extensive research </a:t>
            </a:r>
          </a:p>
          <a:p>
            <a:pPr lvl="1"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Customers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55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89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295400"/>
            <a:ext cx="3759569" cy="3505200"/>
          </a:xfrm>
        </p:spPr>
        <p:txBody>
          <a:bodyPr/>
          <a:lstStyle/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For us, it’s all about increasing revenue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Increasing leads is important, but increasing leads that convert are ideal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ea typeface="MS Gothic"/>
              </a:rPr>
              <a:t>We’d like to increase profit to a point that we don’t need ads on our website, but taking them off essentially takes 10% of revenue away from us</a:t>
            </a:r>
          </a:p>
          <a:p>
            <a:pPr>
              <a:spcAft>
                <a:spcPts val="1200"/>
              </a:spcAft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ea typeface="MS Gothic"/>
                <a:cs typeface="MS Gothic"/>
              </a:rPr>
              <a:t>We’ve removed the ads and have not noticed a difference</a:t>
            </a:r>
          </a:p>
          <a:p>
            <a:pPr marL="457200" lvl="1" indent="0">
              <a:spcAft>
                <a:spcPts val="1200"/>
              </a:spcAft>
              <a:buNone/>
              <a:tabLst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466263" algn="l"/>
              </a:tabLst>
            </a:pPr>
            <a:endParaRPr lang="en-GB" dirty="0" smtClean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Partnership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769" y="1143000"/>
            <a:ext cx="4851031" cy="48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832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725</Words>
  <Application>Microsoft Office PowerPoint</Application>
  <PresentationFormat>On-screen Show (4:3)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Contents</vt:lpstr>
      <vt:lpstr>Who We Are</vt:lpstr>
      <vt:lpstr>Who We Are</vt:lpstr>
      <vt:lpstr>Who We Are</vt:lpstr>
      <vt:lpstr>Our Customers</vt:lpstr>
      <vt:lpstr>Our Customers</vt:lpstr>
      <vt:lpstr>Goals of the Partnership</vt:lpstr>
      <vt:lpstr>Goals of the Partnership</vt:lpstr>
      <vt:lpstr>Goals of the Partnership</vt:lpstr>
      <vt:lpstr>Goals of the Partnership</vt:lpstr>
      <vt:lpstr>Current Analytics</vt:lpstr>
      <vt:lpstr>Current Analytics</vt:lpstr>
      <vt:lpstr>Current Analytics</vt:lpstr>
      <vt:lpstr>Current Analytics</vt:lpstr>
      <vt:lpstr>Current Analytics</vt:lpstr>
      <vt:lpstr>Current Analytics</vt:lpstr>
      <vt:lpstr>Current Analytics</vt:lpstr>
      <vt:lpstr>Current Analytics</vt:lpstr>
      <vt:lpstr>Current Analytics</vt:lpstr>
      <vt:lpstr>Current Analytics</vt:lpstr>
      <vt:lpstr>Task</vt:lpstr>
      <vt:lpstr>Task</vt:lpstr>
      <vt:lpstr>Task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Pamela Markey</dc:creator>
  <cp:lastModifiedBy>MECLABS</cp:lastModifiedBy>
  <cp:revision>163</cp:revision>
  <dcterms:created xsi:type="dcterms:W3CDTF">2010-04-28T00:36:00Z</dcterms:created>
  <dcterms:modified xsi:type="dcterms:W3CDTF">2011-10-28T21:17:18Z</dcterms:modified>
</cp:coreProperties>
</file>